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72" r:id="rId13"/>
    <p:sldId id="273" r:id="rId14"/>
    <p:sldId id="274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09AA21-FBEC-05BC-7984-0C39AD419A81}" v="80" dt="2019-11-08T13:17:49.481"/>
    <p1510:client id="{1F37A82A-BCBB-CD0C-D2CE-8EF8FD2AFA54}" v="9" dt="2019-11-05T15:04:57.105"/>
    <p1510:client id="{57063E9F-6EEB-49EA-BB3F-473D8E87EDBF}" v="1" dt="2019-11-08T13:28:09.1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2D6B8-EA6E-7B45-AC28-127D21511E1E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8EF32A-B8D3-EE40-965F-374CCC1F0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6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D411C1D-4FF3-6B45-909B-475ED14FADF5}" type="slidenum">
              <a:rPr lang="en-CA"/>
              <a:pPr>
                <a:defRPr/>
              </a:pPr>
              <a:t>5</a:t>
            </a:fld>
            <a:endParaRPr lang="en-CA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CA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8768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7DFF61-4DD0-D140-946E-53415A1E8299}" type="slidenum">
              <a:rPr lang="en-CA"/>
              <a:pPr>
                <a:defRPr/>
              </a:pPr>
              <a:t>6</a:t>
            </a:fld>
            <a:endParaRPr lang="en-CA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CA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8165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November 8, 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92" y="6416675"/>
            <a:ext cx="721894" cy="29183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November 8,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November 8,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November 8,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92" y="6416675"/>
            <a:ext cx="721894" cy="29183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November 8,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92" y="6416675"/>
            <a:ext cx="721894" cy="29183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November 8,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92" y="6416675"/>
            <a:ext cx="721894" cy="29183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November 8,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November 8,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November 8,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November 8,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November 8,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2120D2-3948-4F8F-BE5D-E7E7D97880B2}" type="datetime4">
              <a:rPr lang="en-US" smtClean="0"/>
              <a:pPr/>
              <a:t>November 8, 2019</a:t>
            </a:fld>
            <a:endParaRPr lang="en-US" dirty="0" err="1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92" y="6416675"/>
            <a:ext cx="721894" cy="2918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Business Fundamentals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Types of Business Ownership</a:t>
            </a:r>
          </a:p>
        </p:txBody>
      </p:sp>
    </p:spTree>
    <p:extLst>
      <p:ext uri="{BB962C8B-B14F-4D97-AF65-F5344CB8AC3E}">
        <p14:creationId xmlns:p14="http://schemas.microsoft.com/office/powerpoint/2010/main" val="522812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2. Partnership disadvantages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99736"/>
            <a:ext cx="8229600" cy="4124864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 Share profits.</a:t>
            </a:r>
          </a:p>
          <a:p>
            <a:pPr>
              <a:defRPr/>
            </a:pPr>
            <a:r>
              <a:rPr lang="en-US" sz="2800" dirty="0"/>
              <a:t> Partners could disagree.</a:t>
            </a:r>
          </a:p>
          <a:p>
            <a:pPr>
              <a:defRPr/>
            </a:pPr>
            <a:r>
              <a:rPr lang="en-US" sz="2800" dirty="0"/>
              <a:t> Friendships can be lost over time as a result.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56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Corporation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05" y="2008146"/>
            <a:ext cx="8124595" cy="3733800"/>
          </a:xfrm>
        </p:spPr>
        <p:txBody>
          <a:bodyPr/>
          <a:lstStyle/>
          <a:p>
            <a:pPr lvl="1"/>
            <a:r>
              <a:rPr lang="en-CA" sz="2800" dirty="0"/>
              <a:t> Business with a legal status.</a:t>
            </a:r>
          </a:p>
          <a:p>
            <a:pPr lvl="1"/>
            <a:r>
              <a:rPr lang="en-CA" sz="2800" dirty="0"/>
              <a:t> Can be as small as one person, or </a:t>
            </a:r>
            <a:r>
              <a:rPr lang="en-CA" sz="2800" b="1" dirty="0"/>
              <a:t>multinational.</a:t>
            </a:r>
            <a:endParaRPr lang="en-CA" sz="2800" dirty="0"/>
          </a:p>
          <a:p>
            <a:pPr lvl="1"/>
            <a:r>
              <a:rPr lang="en-CA" sz="2800" dirty="0"/>
              <a:t> Some owned by individuals, families, small groups.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01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Corporation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779" y="1985111"/>
            <a:ext cx="8553157" cy="3733800"/>
          </a:xfrm>
        </p:spPr>
        <p:txBody>
          <a:bodyPr/>
          <a:lstStyle/>
          <a:p>
            <a:pPr lvl="1"/>
            <a:r>
              <a:rPr lang="en-CA" sz="2800" dirty="0"/>
              <a:t> Ownership often broken into small units, </a:t>
            </a:r>
            <a:r>
              <a:rPr lang="en-CA" sz="2800" b="1" dirty="0"/>
              <a:t>shares</a:t>
            </a:r>
            <a:r>
              <a:rPr lang="en-CA" sz="2800" dirty="0"/>
              <a:t>, which are sold through a stock exchange. </a:t>
            </a:r>
          </a:p>
          <a:p>
            <a:pPr marL="468630" lvl="1" indent="0">
              <a:buNone/>
            </a:pPr>
            <a:r>
              <a:rPr lang="en-CA" sz="2800" dirty="0"/>
              <a:t>	(</a:t>
            </a:r>
            <a:r>
              <a:rPr lang="en-CA" sz="2800" dirty="0" err="1"/>
              <a:t>ie</a:t>
            </a:r>
            <a:r>
              <a:rPr lang="en-CA" sz="2800" dirty="0"/>
              <a:t>. TSX) → a </a:t>
            </a:r>
            <a:r>
              <a:rPr lang="en-CA" sz="2800" i="1" dirty="0"/>
              <a:t>publicly traded corporation</a:t>
            </a:r>
          </a:p>
          <a:p>
            <a:pPr marL="468630" lvl="1" indent="0">
              <a:buNone/>
            </a:pPr>
            <a:endParaRPr lang="en-CA" sz="2800" dirty="0"/>
          </a:p>
          <a:p>
            <a:pPr lvl="1"/>
            <a:r>
              <a:rPr lang="en-CA" sz="2800" dirty="0"/>
              <a:t> Those who buy: </a:t>
            </a:r>
            <a:r>
              <a:rPr lang="en-CA" sz="2800" b="1" dirty="0"/>
              <a:t>shareholders.</a:t>
            </a:r>
            <a:endParaRPr lang="en-US" sz="2800" i="1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018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Corporations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089" y="1849964"/>
            <a:ext cx="8424537" cy="3733800"/>
          </a:xfrm>
        </p:spPr>
        <p:txBody>
          <a:bodyPr/>
          <a:lstStyle/>
          <a:p>
            <a:pPr lvl="1"/>
            <a:r>
              <a:rPr lang="en-CA" sz="2400" dirty="0"/>
              <a:t> </a:t>
            </a:r>
            <a:r>
              <a:rPr lang="en-CA" sz="2800" dirty="0"/>
              <a:t>Since there are many owners, a </a:t>
            </a:r>
            <a:r>
              <a:rPr lang="en-CA" sz="2800" b="1" dirty="0"/>
              <a:t>board of directors</a:t>
            </a:r>
            <a:r>
              <a:rPr lang="en-CA" sz="2800" dirty="0"/>
              <a:t> runs corp.</a:t>
            </a:r>
          </a:p>
          <a:p>
            <a:pPr marL="468630" lvl="1" indent="0">
              <a:buNone/>
            </a:pPr>
            <a:endParaRPr lang="en-CA" sz="2800" dirty="0"/>
          </a:p>
          <a:p>
            <a:pPr lvl="1"/>
            <a:r>
              <a:rPr lang="en-CA" sz="2800" dirty="0"/>
              <a:t> Shareholders have limited liability, not responsible for debts.</a:t>
            </a:r>
          </a:p>
          <a:p>
            <a:pPr marL="468630" lvl="1" indent="0">
              <a:buNone/>
            </a:pPr>
            <a:endParaRPr lang="en-CA" sz="2800" dirty="0"/>
          </a:p>
          <a:p>
            <a:pPr lvl="1"/>
            <a:r>
              <a:rPr lang="en-CA" sz="2800" dirty="0"/>
              <a:t> Get profits as </a:t>
            </a:r>
            <a:r>
              <a:rPr lang="en-CA" sz="2800" b="1" u="sng" dirty="0"/>
              <a:t>dividends.</a:t>
            </a:r>
            <a:endParaRPr lang="en-US" sz="2800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288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3. Corporation </a:t>
            </a:r>
            <a:r>
              <a:rPr lang="en-US" dirty="0">
                <a:sym typeface="Wingdings"/>
              </a:rPr>
              <a:t> </a:t>
            </a:r>
            <a:r>
              <a:rPr lang="en-US" dirty="0"/>
              <a:t>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7088"/>
            <a:ext cx="7772400" cy="4156897"/>
          </a:xfrm>
        </p:spPr>
        <p:txBody>
          <a:bodyPr vert="horz" anchor="t">
            <a:normAutofit fontScale="77500" lnSpcReduction="20000"/>
          </a:bodyPr>
          <a:lstStyle/>
          <a:p>
            <a:pPr marL="68580" indent="0">
              <a:buNone/>
            </a:pP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CA" sz="2800" b="1" dirty="0"/>
              <a:t>Private Corporation</a:t>
            </a:r>
          </a:p>
          <a:p>
            <a:pPr lvl="1" indent="-246380"/>
            <a:r>
              <a:rPr lang="en-CA" sz="2000" dirty="0"/>
              <a:t>Only a few people control stock.</a:t>
            </a:r>
          </a:p>
          <a:p>
            <a:pPr lvl="1" indent="-246380"/>
            <a:r>
              <a:rPr lang="en-CA" sz="2000" i="1" dirty="0"/>
              <a:t>Not</a:t>
            </a:r>
            <a:r>
              <a:rPr lang="en-CA" sz="2000" dirty="0"/>
              <a:t> publicly traded.</a:t>
            </a:r>
          </a:p>
          <a:p>
            <a:pPr marL="868680" lvl="2" indent="0">
              <a:buNone/>
            </a:pPr>
            <a:endParaRPr lang="en-US" sz="1800" i="1" dirty="0"/>
          </a:p>
          <a:p>
            <a:pPr marL="457200" indent="-457200">
              <a:buFont typeface="+mj-lt"/>
              <a:buAutoNum type="arabicPeriod"/>
            </a:pPr>
            <a:r>
              <a:rPr lang="en-CA" sz="2800" b="1" dirty="0"/>
              <a:t>Public Corporation</a:t>
            </a:r>
          </a:p>
          <a:p>
            <a:pPr lvl="1" indent="-246380"/>
            <a:r>
              <a:rPr lang="en-CA" sz="2000" dirty="0"/>
              <a:t>Sell shares to raise money.</a:t>
            </a:r>
          </a:p>
          <a:p>
            <a:pPr lvl="1" indent="-246380"/>
            <a:r>
              <a:rPr lang="en-CA" sz="2000" dirty="0"/>
              <a:t>1 share = 1 vote;</a:t>
            </a:r>
          </a:p>
          <a:p>
            <a:pPr lvl="2" indent="-246380"/>
            <a:r>
              <a:rPr lang="en-CA" sz="1800" dirty="0"/>
              <a:t> Those with most shares influence company decisions (usually orig. owner, execs.)</a:t>
            </a:r>
          </a:p>
          <a:p>
            <a:pPr marL="468630" lvl="1" indent="0">
              <a:buNone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CA" sz="2800" b="1" dirty="0"/>
              <a:t>Crown Corporation</a:t>
            </a:r>
          </a:p>
          <a:p>
            <a:pPr lvl="2" indent="-246380"/>
            <a:r>
              <a:rPr lang="en-CA" sz="2100"/>
              <a:t>Business owned by the federal or provincial government.</a:t>
            </a:r>
            <a:r>
              <a:rPr lang="en-CA"/>
              <a:t> This is not in the US</a:t>
            </a:r>
            <a:endParaRPr lang="en-CA" sz="2100"/>
          </a:p>
          <a:p>
            <a:pPr lvl="2" indent="-246380"/>
            <a:r>
              <a:rPr lang="en-CA" sz="2100" dirty="0"/>
              <a:t>Federal:</a:t>
            </a:r>
            <a:r>
              <a:rPr lang="en-CA" dirty="0"/>
              <a:t> </a:t>
            </a:r>
            <a:r>
              <a:rPr lang="en-CA" sz="2100" dirty="0"/>
              <a:t> VIA Rail, Canada Post, Bank of Canada.</a:t>
            </a:r>
          </a:p>
          <a:p>
            <a:pPr lvl="2" indent="-246380"/>
            <a:r>
              <a:rPr lang="en-CA" sz="2100" dirty="0"/>
              <a:t>Provincial: BC Transit, BC Lottery, BC Hydro, BC Museum.</a:t>
            </a:r>
          </a:p>
          <a:p>
            <a:pPr marL="52578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15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Franchise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anchor="t">
            <a:normAutofit lnSpcReduction="10000"/>
          </a:bodyPr>
          <a:lstStyle/>
          <a:p>
            <a:pPr lvl="1" indent="-246380"/>
            <a:r>
              <a:rPr lang="en-CA" sz="2800" dirty="0"/>
              <a:t>A </a:t>
            </a:r>
            <a:r>
              <a:rPr lang="en-CA" sz="2800" b="1" dirty="0"/>
              <a:t>franchisor</a:t>
            </a:r>
            <a:r>
              <a:rPr lang="en-CA" sz="2800" dirty="0"/>
              <a:t> licenses the rights to the business to a </a:t>
            </a:r>
            <a:r>
              <a:rPr lang="en-CA" sz="2800" b="1" dirty="0"/>
              <a:t>franchisee</a:t>
            </a:r>
            <a:r>
              <a:rPr lang="en-CA" sz="2800" dirty="0"/>
              <a:t> for a fee.</a:t>
            </a:r>
          </a:p>
          <a:p>
            <a:pPr lvl="1" indent="-246380"/>
            <a:r>
              <a:rPr lang="en-CA" sz="2800" dirty="0"/>
              <a:t>Franchisee runs business according to agreement.</a:t>
            </a:r>
          </a:p>
          <a:p>
            <a:pPr lvl="1" indent="-246380"/>
            <a:r>
              <a:rPr lang="en-CA" sz="2800" dirty="0"/>
              <a:t>Franchisee also pays monthly fee, has to purchase product through franchiser, sometimes gets trained by franchiser, has to maintain uniform quality etc.</a:t>
            </a:r>
            <a:endParaRPr lang="en-US" sz="2800" dirty="0"/>
          </a:p>
          <a:p>
            <a:pPr marL="468630" lvl="1" indent="0">
              <a:buNone/>
            </a:pPr>
            <a:endParaRPr lang="en-CA" sz="2800" dirty="0"/>
          </a:p>
          <a:p>
            <a:pPr lvl="1" indent="-246380"/>
            <a:r>
              <a:rPr lang="en-CA" sz="2800"/>
              <a:t>Examples: McDonald's, UPS Store.</a:t>
            </a:r>
          </a:p>
          <a:p>
            <a:pPr marL="468630" lvl="1" indent="0">
              <a:buNone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794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Business Ownership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CA" sz="2800" i="1" dirty="0"/>
              <a:t>Who is your boss?</a:t>
            </a:r>
          </a:p>
          <a:p>
            <a:pPr marL="0" indent="0"/>
            <a:r>
              <a:rPr lang="en-CA" sz="2800" i="1" dirty="0"/>
              <a:t>Who is your boss’s boss?</a:t>
            </a:r>
          </a:p>
          <a:p>
            <a:pPr marL="0" indent="0"/>
            <a:r>
              <a:rPr lang="en-CA" sz="2800" i="1" dirty="0"/>
              <a:t>Can you become part owner?</a:t>
            </a:r>
          </a:p>
          <a:p>
            <a:pPr marL="0" indent="0" algn="ctr">
              <a:buNone/>
            </a:pPr>
            <a:endParaRPr lang="en-CA" i="1" dirty="0"/>
          </a:p>
          <a:p>
            <a:pPr marL="0" indent="0">
              <a:buNone/>
            </a:pPr>
            <a:r>
              <a:rPr lang="en-CA" sz="2800" dirty="0"/>
              <a:t>Forms of business ownership and type of business help describe how the business is organized and run.</a:t>
            </a:r>
            <a:endParaRPr lang="en-US" sz="2800" dirty="0"/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23593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Types of Ownership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anchor="t">
            <a:normAutofit/>
          </a:bodyPr>
          <a:lstStyle/>
          <a:p>
            <a:pPr marL="525780" indent="-457200">
              <a:buFont typeface="+mj-lt"/>
              <a:buAutoNum type="arabicPeriod"/>
            </a:pPr>
            <a:r>
              <a:rPr lang="en-US" sz="3600" dirty="0"/>
              <a:t>Sole Proprietorship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600" dirty="0"/>
              <a:t>Partnership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600" dirty="0"/>
              <a:t>Corporation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600" dirty="0"/>
              <a:t>Franchise</a:t>
            </a:r>
          </a:p>
          <a:p>
            <a:pPr marL="52578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46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 Sole Proprietorship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CA" sz="2400" dirty="0"/>
              <a:t>Owned by one person, who performs most roles and owns everything.</a:t>
            </a:r>
          </a:p>
          <a:p>
            <a:pPr lvl="1"/>
            <a:r>
              <a:rPr lang="en-CA" sz="2400" dirty="0"/>
              <a:t>Owner gets all profits, takes all the losses </a:t>
            </a:r>
            <a:r>
              <a:rPr lang="en-CA" sz="2400" dirty="0">
                <a:cs typeface="Times New Roman" charset="0"/>
              </a:rPr>
              <a:t>→ called </a:t>
            </a:r>
            <a:r>
              <a:rPr lang="en-CA" sz="2400" b="1" dirty="0">
                <a:cs typeface="Times New Roman" charset="0"/>
              </a:rPr>
              <a:t>unlimited liability.</a:t>
            </a:r>
          </a:p>
          <a:p>
            <a:pPr lvl="1"/>
            <a:r>
              <a:rPr lang="en-CA" sz="2400" dirty="0"/>
              <a:t>Easiest and least expensive to set up.</a:t>
            </a:r>
          </a:p>
          <a:p>
            <a:pPr lvl="1"/>
            <a:r>
              <a:rPr lang="en-CA" sz="2400" dirty="0"/>
              <a:t>Easiest for tax purposes → income recorded under personal income.</a:t>
            </a:r>
            <a:endParaRPr lang="en-CA" sz="2400" dirty="0"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39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50737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1.  Sole Proprietorship</a:t>
            </a:r>
            <a:br>
              <a:rPr lang="en-US" dirty="0"/>
            </a:br>
            <a:r>
              <a:rPr lang="en-US" dirty="0"/>
              <a:t>Advantages</a:t>
            </a:r>
            <a:endParaRPr lang="en-CA" dirty="0">
              <a:cs typeface="+mj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08008"/>
            <a:ext cx="8229600" cy="438912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>
                <a:latin typeface="+mj-lt"/>
                <a:cs typeface="+mn-cs"/>
              </a:rPr>
              <a:t> </a:t>
            </a:r>
            <a:r>
              <a:rPr lang="en-US" sz="3200" dirty="0">
                <a:cs typeface="+mn-cs"/>
              </a:rPr>
              <a:t>Owner makes all the decisions- hours of business, whom to hire.</a:t>
            </a:r>
          </a:p>
          <a:p>
            <a:pPr eaLnBrk="1" hangingPunct="1">
              <a:defRPr/>
            </a:pPr>
            <a:r>
              <a:rPr lang="en-US" sz="3200" dirty="0">
                <a:cs typeface="+mn-cs"/>
              </a:rPr>
              <a:t> They are their own boss.</a:t>
            </a:r>
          </a:p>
          <a:p>
            <a:pPr eaLnBrk="1" hangingPunct="1">
              <a:defRPr/>
            </a:pPr>
            <a:r>
              <a:rPr lang="en-US" sz="3200" dirty="0">
                <a:cs typeface="+mn-cs"/>
              </a:rPr>
              <a:t> Any profits belong to the owner.</a:t>
            </a:r>
          </a:p>
        </p:txBody>
      </p:sp>
    </p:spTree>
    <p:extLst>
      <p:ext uri="{BB962C8B-B14F-4D97-AF65-F5344CB8AC3E}">
        <p14:creationId xmlns:p14="http://schemas.microsoft.com/office/powerpoint/2010/main" val="37668398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423324"/>
            <a:ext cx="8637588" cy="14319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1.  Sole Proprietorship</a:t>
            </a:r>
            <a:br>
              <a:rPr lang="en-US" dirty="0">
                <a:cs typeface="+mj-cs"/>
              </a:rPr>
            </a:br>
            <a:r>
              <a:rPr lang="en-US" dirty="0">
                <a:cs typeface="+mj-cs"/>
              </a:rPr>
              <a:t>Disadvantages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887"/>
            <a:ext cx="8229600" cy="4389120"/>
          </a:xfrm>
        </p:spPr>
        <p:txBody>
          <a:bodyPr vert="horz" anchor="t">
            <a:normAutofit/>
          </a:bodyPr>
          <a:lstStyle/>
          <a:p>
            <a:pPr>
              <a:defRPr/>
            </a:pPr>
            <a:r>
              <a:rPr lang="en-US" sz="2800" dirty="0"/>
              <a:t> </a:t>
            </a:r>
            <a:r>
              <a:rPr lang="en-US" sz="2800" dirty="0">
                <a:cs typeface="+mn-cs"/>
              </a:rPr>
              <a:t>The owner may lack the ability to buy the right supplies, do accounting etc.</a:t>
            </a:r>
            <a:endParaRPr lang="en-US" sz="2800" dirty="0"/>
          </a:p>
          <a:p>
            <a:pPr>
              <a:defRPr/>
            </a:pPr>
            <a:r>
              <a:rPr lang="en-US" sz="2800" dirty="0"/>
              <a:t> If</a:t>
            </a:r>
            <a:r>
              <a:rPr lang="en-US" sz="2800" dirty="0">
                <a:cs typeface="+mn-cs"/>
              </a:rPr>
              <a:t> the business loses money, so does the owner.</a:t>
            </a:r>
            <a:endParaRPr lang="en-US" sz="2800" dirty="0"/>
          </a:p>
          <a:p>
            <a:pPr>
              <a:defRPr/>
            </a:pPr>
            <a:r>
              <a:rPr lang="en-US" sz="2800" dirty="0"/>
              <a:t> </a:t>
            </a:r>
            <a:r>
              <a:rPr lang="en-US" sz="2800" dirty="0">
                <a:cs typeface="+mn-cs"/>
              </a:rPr>
              <a:t>Creditors can claim the</a:t>
            </a:r>
            <a:r>
              <a:rPr lang="en-US" sz="2800" dirty="0"/>
              <a:t> </a:t>
            </a:r>
            <a:r>
              <a:rPr lang="en-US" sz="2800" dirty="0">
                <a:cs typeface="+mn-cs"/>
              </a:rPr>
              <a:t> personal belongings of the owner.</a:t>
            </a:r>
            <a:endParaRPr lang="en-US" sz="2800" dirty="0"/>
          </a:p>
          <a:p>
            <a:pPr>
              <a:defRPr/>
            </a:pPr>
            <a:r>
              <a:rPr lang="en-US" sz="2800" dirty="0"/>
              <a:t> </a:t>
            </a:r>
            <a:r>
              <a:rPr lang="en-US" sz="2800" dirty="0">
                <a:cs typeface="+mn-cs"/>
              </a:rPr>
              <a:t>Long hours.</a:t>
            </a:r>
            <a:endParaRPr lang="en-US" sz="2800" dirty="0"/>
          </a:p>
          <a:p>
            <a:pPr>
              <a:defRPr/>
            </a:pPr>
            <a:r>
              <a:rPr lang="en-US" sz="2800" dirty="0"/>
              <a:t> </a:t>
            </a:r>
            <a:r>
              <a:rPr lang="en-US" sz="2800" dirty="0">
                <a:cs typeface="+mn-cs"/>
              </a:rPr>
              <a:t>If the owner is ill the business </a:t>
            </a:r>
            <a:r>
              <a:rPr lang="en-US" sz="2800" dirty="0"/>
              <a:t>doesn't open</a:t>
            </a:r>
            <a:r>
              <a:rPr lang="en-US" sz="2800" dirty="0">
                <a:cs typeface="+mn-cs"/>
              </a:rPr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86456430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Partnerships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625" y="2048775"/>
            <a:ext cx="8553157" cy="4026052"/>
          </a:xfrm>
        </p:spPr>
        <p:txBody>
          <a:bodyPr>
            <a:normAutofit/>
          </a:bodyPr>
          <a:lstStyle/>
          <a:p>
            <a:pPr lvl="1"/>
            <a:r>
              <a:rPr lang="en-CA" sz="2800" dirty="0"/>
              <a:t>Two or more individuals share costs and responsibilities.</a:t>
            </a:r>
          </a:p>
          <a:p>
            <a:pPr lvl="1"/>
            <a:r>
              <a:rPr lang="en-CA" sz="2800" dirty="0"/>
              <a:t>Terms of partnership recorded in </a:t>
            </a:r>
            <a:r>
              <a:rPr lang="en-CA" sz="2800" b="1" dirty="0"/>
              <a:t>partnership agreement.</a:t>
            </a:r>
          </a:p>
          <a:p>
            <a:pPr lvl="1"/>
            <a:r>
              <a:rPr lang="en-CA" sz="2800" dirty="0"/>
              <a:t> </a:t>
            </a:r>
            <a:r>
              <a:rPr lang="ja-JP" altLang="en-US" sz="2800" dirty="0">
                <a:latin typeface="Arial"/>
              </a:rPr>
              <a:t>“</a:t>
            </a:r>
            <a:r>
              <a:rPr lang="en-US" altLang="ja-JP" sz="2800" dirty="0"/>
              <a:t>S</a:t>
            </a:r>
            <a:r>
              <a:rPr lang="en-US" sz="2800" dirty="0"/>
              <a:t>ilent</a:t>
            </a:r>
            <a:r>
              <a:rPr lang="ja-JP" altLang="en-US" sz="2800" dirty="0">
                <a:latin typeface="Arial"/>
              </a:rPr>
              <a:t>”</a:t>
            </a:r>
            <a:r>
              <a:rPr lang="en-US" sz="2800" dirty="0"/>
              <a:t> partners- partners that usually will front a lot of capital, but do not want to participate in business decisions – receive profits in return.</a:t>
            </a:r>
          </a:p>
          <a:p>
            <a:pPr marL="468630" lvl="1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74848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Partnerships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CA" sz="2400" dirty="0"/>
              <a:t>Two types of Partnerships can exist in a business:</a:t>
            </a:r>
          </a:p>
          <a:p>
            <a:pPr lvl="2"/>
            <a:r>
              <a:rPr lang="en-CA" sz="2400" b="1" dirty="0"/>
              <a:t>General partnership</a:t>
            </a:r>
          </a:p>
          <a:p>
            <a:pPr lvl="3"/>
            <a:r>
              <a:rPr lang="en-CA" sz="2400" dirty="0"/>
              <a:t>All partners have unlimited liability (can be held responsible for the other partner’s business related debts.)</a:t>
            </a:r>
          </a:p>
          <a:p>
            <a:pPr lvl="2"/>
            <a:r>
              <a:rPr lang="en-CA" sz="2400" b="1" dirty="0"/>
              <a:t>Limited partnership</a:t>
            </a:r>
          </a:p>
          <a:p>
            <a:pPr lvl="3"/>
            <a:r>
              <a:rPr lang="en-CA" sz="2400" dirty="0"/>
              <a:t>Partners have limited liability (only responsible for their share.)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37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2. Partnership 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22098"/>
            <a:ext cx="8229600" cy="4202502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 Two or more people share decision making process.</a:t>
            </a:r>
          </a:p>
          <a:p>
            <a:pPr>
              <a:defRPr/>
            </a:pPr>
            <a:r>
              <a:rPr lang="en-US" sz="2800" dirty="0"/>
              <a:t> One person may be better at one task than the other partner.</a:t>
            </a:r>
          </a:p>
          <a:p>
            <a:pPr>
              <a:defRPr/>
            </a:pPr>
            <a:r>
              <a:rPr lang="en-US" sz="2800" dirty="0"/>
              <a:t> Sometimes easier to borrow money if two people are involved.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71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1328</TotalTime>
  <Words>514</Words>
  <Application>Microsoft Office PowerPoint</Application>
  <PresentationFormat>On-screen Show (4:3)</PresentationFormat>
  <Paragraphs>84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Constantia</vt:lpstr>
      <vt:lpstr>Wingdings 2</vt:lpstr>
      <vt:lpstr>Flow</vt:lpstr>
      <vt:lpstr>Business Fundamentals</vt:lpstr>
      <vt:lpstr>Types of Business Ownership</vt:lpstr>
      <vt:lpstr>4 Types of Ownership</vt:lpstr>
      <vt:lpstr>1.  Sole Proprietorship</vt:lpstr>
      <vt:lpstr>1.  Sole Proprietorship Advantages</vt:lpstr>
      <vt:lpstr>1.  Sole Proprietorship Disadvantages</vt:lpstr>
      <vt:lpstr>2. Partnerships</vt:lpstr>
      <vt:lpstr>2. Partnerships</vt:lpstr>
      <vt:lpstr>2. Partnership Advantages</vt:lpstr>
      <vt:lpstr>2. Partnership disadvantages</vt:lpstr>
      <vt:lpstr>3. Corporation</vt:lpstr>
      <vt:lpstr>3. Corporation</vt:lpstr>
      <vt:lpstr>3. Corporations</vt:lpstr>
      <vt:lpstr>3. Corporation  TYPES</vt:lpstr>
      <vt:lpstr>Franchise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Fundamentals</dc:title>
  <dc:creator>Alexis McKean</dc:creator>
  <cp:lastModifiedBy>Mike Dennison</cp:lastModifiedBy>
  <cp:revision>26</cp:revision>
  <dcterms:created xsi:type="dcterms:W3CDTF">2014-02-13T20:49:56Z</dcterms:created>
  <dcterms:modified xsi:type="dcterms:W3CDTF">2019-11-08T13:28:09Z</dcterms:modified>
</cp:coreProperties>
</file>